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9" r:id="rId3"/>
    <p:sldId id="258" r:id="rId4"/>
    <p:sldId id="260" r:id="rId5"/>
    <p:sldId id="289" r:id="rId6"/>
    <p:sldId id="287" r:id="rId7"/>
    <p:sldId id="284" r:id="rId8"/>
    <p:sldId id="288" r:id="rId9"/>
    <p:sldId id="271" r:id="rId10"/>
    <p:sldId id="292" r:id="rId11"/>
    <p:sldId id="269" r:id="rId12"/>
    <p:sldId id="261" r:id="rId13"/>
    <p:sldId id="273" r:id="rId14"/>
    <p:sldId id="280" r:id="rId15"/>
    <p:sldId id="293" r:id="rId16"/>
    <p:sldId id="275" r:id="rId17"/>
  </p:sldIdLst>
  <p:sldSz cx="12192000" cy="6858000"/>
  <p:notesSz cx="12192000" cy="6858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429" autoAdjust="0"/>
    <p:restoredTop sz="94660"/>
  </p:normalViewPr>
  <p:slideViewPr>
    <p:cSldViewPr>
      <p:cViewPr varScale="1">
        <p:scale>
          <a:sx n="108" d="100"/>
          <a:sy n="108" d="100"/>
        </p:scale>
        <p:origin x="342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80A3713-612A-4CE3-959F-AD549D631182}" type="datetimeFigureOut">
              <a:rPr lang="ru-RU"/>
              <a:pPr>
                <a:defRPr/>
              </a:pPr>
              <a:t>31.01.2023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3B3201F-1328-4617-BAF4-2E1B17DF849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B8145-6377-4413-8238-BE23D4B7C0C3}" type="datetimeFigureOut">
              <a:rPr lang="en-US"/>
              <a:pPr>
                <a:defRPr/>
              </a:pPr>
              <a:t>1/31/2023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FF85C-110A-4938-AB4C-514692BBE2EF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 b="1" i="0">
                <a:solidFill>
                  <a:srgbClr val="D2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lvl1pPr>
              <a:defRPr sz="2000" b="0" i="0">
                <a:solidFill>
                  <a:schemeClr val="tx1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83BF5-9545-4078-8EFE-A698F6CBBE9D}" type="datetimeFigureOut">
              <a:rPr lang="en-US"/>
              <a:pPr>
                <a:defRPr/>
              </a:pPr>
              <a:t>1/31/2023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8CCA9-6BA7-4F52-B3FD-A9225CE45752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 b="1" i="0">
                <a:solidFill>
                  <a:srgbClr val="D2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4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CC5AD-F356-4377-AA31-ABF313B608AD}" type="datetimeFigureOut">
              <a:rPr lang="en-US"/>
              <a:pPr>
                <a:defRPr/>
              </a:pPr>
              <a:t>1/31/2023</a:t>
            </a:fld>
            <a:endParaRPr lang="en-US" dirty="0"/>
          </a:p>
        </p:txBody>
      </p:sp>
      <p:sp>
        <p:nvSpPr>
          <p:cNvPr id="5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7FD70-AF65-4422-AA80-3C235929BB00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13220-06CB-4A67-AD33-118F2E495E7A}" type="datetimeFigureOut">
              <a:rPr lang="en-US"/>
              <a:pPr>
                <a:defRPr/>
              </a:pPr>
              <a:t>1/31/2023</a:t>
            </a:fld>
            <a:endParaRPr lang="en-US" dirty="0"/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886BAE-490B-437D-BE82-F6A0C179F9D3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>
          <a:xfrm>
            <a:off x="4144963" y="6378575"/>
            <a:ext cx="3902075" cy="342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1"/>
          </p:nvPr>
        </p:nvSpPr>
        <p:spPr>
          <a:xfrm>
            <a:off x="609600" y="6378575"/>
            <a:ext cx="2803525" cy="342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CC25E0-53AB-4483-B0B3-CE864401214C}" type="datetimeFigureOut">
              <a:rPr lang="en-US"/>
              <a:pPr>
                <a:defRPr/>
              </a:pPr>
              <a:t>1/31/2023</a:t>
            </a:fld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778875" y="6378575"/>
            <a:ext cx="2803525" cy="2746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EADEB-F6C5-4D44-B1AD-1E0A765F66D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bg object 1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36538" y="219075"/>
            <a:ext cx="1604962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Holder 2"/>
          <p:cNvSpPr>
            <a:spLocks noGrp="1"/>
          </p:cNvSpPr>
          <p:nvPr>
            <p:ph type="title"/>
          </p:nvPr>
        </p:nvSpPr>
        <p:spPr bwMode="auto">
          <a:xfrm>
            <a:off x="2790825" y="2874963"/>
            <a:ext cx="661035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ru-RU"/>
          </a:p>
        </p:txBody>
      </p:sp>
      <p:sp>
        <p:nvSpPr>
          <p:cNvPr id="1028" name="Holder 3"/>
          <p:cNvSpPr>
            <a:spLocks noGrp="1"/>
          </p:cNvSpPr>
          <p:nvPr>
            <p:ph type="body" idx="1"/>
          </p:nvPr>
        </p:nvSpPr>
        <p:spPr bwMode="auto">
          <a:xfrm>
            <a:off x="442913" y="1504950"/>
            <a:ext cx="11306175" cy="441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ru-RU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4963" y="6378575"/>
            <a:ext cx="3902075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8575"/>
            <a:ext cx="2803525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C6661F2-5640-4E01-8750-C87A672BBFF2}" type="datetimeFigureOut">
              <a:rPr lang="en-US"/>
              <a:pPr>
                <a:defRPr/>
              </a:pPr>
              <a:t>1/31/2023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875" y="6378575"/>
            <a:ext cx="2803525" cy="2746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5DE72B2-1216-46BF-A648-3048D49A4021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1" r:id="rId2"/>
    <p:sldLayoutId id="2147483650" r:id="rId3"/>
    <p:sldLayoutId id="2147483649" r:id="rId4"/>
    <p:sldLayoutId id="2147483653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solutions@1c.ru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object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4" name="object 3"/>
          <p:cNvSpPr>
            <a:spLocks noGrp="1"/>
          </p:cNvSpPr>
          <p:nvPr>
            <p:ph type="title"/>
          </p:nvPr>
        </p:nvSpPr>
        <p:spPr>
          <a:xfrm>
            <a:off x="2895600" y="1066800"/>
            <a:ext cx="8534400" cy="2209800"/>
          </a:xfrm>
        </p:spPr>
        <p:txBody>
          <a:bodyPr tIns="13335"/>
          <a:lstStyle/>
          <a:p>
            <a:pPr eaLnBrk="1" hangingPunct="1"/>
            <a:r>
              <a:rPr lang="ru-RU" sz="3600" dirty="0">
                <a:solidFill>
                  <a:srgbClr val="C00000"/>
                </a:solidFill>
                <a:latin typeface="Arial" charset="0"/>
                <a:cs typeface="Arial" charset="0"/>
              </a:rPr>
              <a:t>"1С:MDM Управление нормативно-справочной информацией" - от мастер данных к цифровой модели. Драйверы процесса обучения.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3429000" y="3505200"/>
            <a:ext cx="7878763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dirty="0"/>
              <a:t>НОВЫЕ ИНФОРМАЦИОННЫЕ ТЕХНОЛОГИИ В ОБРАЗОВАНИИ 2023</a:t>
            </a:r>
          </a:p>
          <a:p>
            <a:r>
              <a:rPr lang="ru-RU" sz="1600" dirty="0"/>
              <a:t>31 ЯНВАРЯ - 01 ФЕВРАЛЯ 2023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3581400" y="4267200"/>
            <a:ext cx="26971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dirty="0"/>
              <a:t>Подготовил: Учаев А.В.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object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53388" y="152400"/>
            <a:ext cx="4138612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8800" y="576263"/>
            <a:ext cx="8839200" cy="997709"/>
          </a:xfrm>
        </p:spPr>
        <p:txBody>
          <a:bodyPr tIns="12700" rtlCol="0"/>
          <a:lstStyle/>
          <a:p>
            <a:pPr marL="12700" eaLnBrk="1" fontAlgn="auto" hangingPunct="1">
              <a:spcBef>
                <a:spcPts val="100"/>
              </a:spcBef>
              <a:spcAft>
                <a:spcPts val="0"/>
              </a:spcAft>
              <a:defRPr/>
            </a:pPr>
            <a:r>
              <a:rPr lang="ru-RU" spc="-15" dirty="0">
                <a:solidFill>
                  <a:srgbClr val="C00000"/>
                </a:solidFill>
              </a:rPr>
              <a:t>Основные задачи</a:t>
            </a:r>
            <a:r>
              <a:rPr spc="-5" dirty="0">
                <a:solidFill>
                  <a:srgbClr val="C00000"/>
                </a:solidFill>
              </a:rPr>
              <a:t> </a:t>
            </a:r>
            <a:r>
              <a:rPr lang="ru-RU" spc="-5" dirty="0">
                <a:solidFill>
                  <a:srgbClr val="C00000"/>
                </a:solidFill>
              </a:rPr>
              <a:t>управления</a:t>
            </a:r>
            <a:r>
              <a:rPr spc="35" dirty="0">
                <a:solidFill>
                  <a:srgbClr val="C00000"/>
                </a:solidFill>
              </a:rPr>
              <a:t> </a:t>
            </a:r>
            <a:r>
              <a:rPr spc="-10" dirty="0">
                <a:solidFill>
                  <a:srgbClr val="C00000"/>
                </a:solidFill>
              </a:rPr>
              <a:t>мастер-данными</a:t>
            </a:r>
            <a:endParaRPr dirty="0">
              <a:solidFill>
                <a:srgbClr val="C00000"/>
              </a:solidFill>
            </a:endParaRPr>
          </a:p>
        </p:txBody>
      </p:sp>
      <p:sp>
        <p:nvSpPr>
          <p:cNvPr id="12291" name="object 3"/>
          <p:cNvSpPr txBox="1">
            <a:spLocks noChangeArrowheads="1"/>
          </p:cNvSpPr>
          <p:nvPr/>
        </p:nvSpPr>
        <p:spPr bwMode="auto">
          <a:xfrm>
            <a:off x="685800" y="1504950"/>
            <a:ext cx="8305800" cy="395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700" rIns="0" bIns="0">
            <a:spAutoFit/>
          </a:bodyPr>
          <a:lstStyle/>
          <a:p>
            <a:pPr marL="252413" indent="-241300">
              <a:lnSpc>
                <a:spcPct val="150000"/>
              </a:lnSpc>
              <a:spcBef>
                <a:spcPts val="100"/>
              </a:spcBef>
              <a:buClr>
                <a:srgbClr val="D20000"/>
              </a:buClr>
              <a:buFont typeface="Wingdings" pitchFamily="2" charset="2"/>
              <a:buChar char=""/>
              <a:tabLst>
                <a:tab pos="254000" algn="l"/>
              </a:tabLst>
            </a:pPr>
            <a:endParaRPr lang="ru-RU" sz="2000" dirty="0"/>
          </a:p>
          <a:p>
            <a:pPr marL="252413" indent="-241300">
              <a:lnSpc>
                <a:spcPct val="150000"/>
              </a:lnSpc>
              <a:spcBef>
                <a:spcPts val="100"/>
              </a:spcBef>
              <a:buClr>
                <a:srgbClr val="D20000"/>
              </a:buClr>
              <a:buFont typeface="Wingdings" pitchFamily="2" charset="2"/>
              <a:buChar char=""/>
              <a:tabLst>
                <a:tab pos="254000" algn="l"/>
              </a:tabLst>
            </a:pPr>
            <a:r>
              <a:rPr lang="ru-RU" sz="2000" dirty="0"/>
              <a:t>Обеспечение единства наименований,  классификации и кодирования объектов.</a:t>
            </a:r>
          </a:p>
          <a:p>
            <a:pPr marL="252413" indent="-241300">
              <a:lnSpc>
                <a:spcPct val="150000"/>
              </a:lnSpc>
              <a:spcBef>
                <a:spcPts val="575"/>
              </a:spcBef>
              <a:buClr>
                <a:srgbClr val="D20000"/>
              </a:buClr>
              <a:buFont typeface="Wingdings" pitchFamily="2" charset="2"/>
              <a:buChar char=""/>
              <a:tabLst>
                <a:tab pos="254000" algn="l"/>
              </a:tabLst>
            </a:pPr>
            <a:r>
              <a:rPr lang="ru-RU" sz="2000" dirty="0"/>
              <a:t>Обеспечение единой методологии  ведения справочников.</a:t>
            </a:r>
          </a:p>
          <a:p>
            <a:pPr marL="252413" indent="-241300">
              <a:lnSpc>
                <a:spcPct val="150000"/>
              </a:lnSpc>
              <a:spcBef>
                <a:spcPts val="575"/>
              </a:spcBef>
              <a:buClr>
                <a:srgbClr val="D20000"/>
              </a:buClr>
              <a:buFont typeface="Wingdings" pitchFamily="2" charset="2"/>
              <a:buChar char=""/>
              <a:tabLst>
                <a:tab pos="254000" algn="l"/>
              </a:tabLst>
            </a:pPr>
            <a:r>
              <a:rPr lang="ru-RU" sz="2000" dirty="0"/>
              <a:t>Повышение качества описания позиций  основных данных (полноты,  корректности, актуальности).</a:t>
            </a:r>
          </a:p>
          <a:p>
            <a:pPr marL="252413" indent="-241300">
              <a:lnSpc>
                <a:spcPct val="150000"/>
              </a:lnSpc>
              <a:spcBef>
                <a:spcPts val="575"/>
              </a:spcBef>
              <a:buClr>
                <a:srgbClr val="D20000"/>
              </a:buClr>
              <a:buFont typeface="Wingdings" pitchFamily="2" charset="2"/>
              <a:buChar char=""/>
              <a:tabLst>
                <a:tab pos="254000" algn="l"/>
              </a:tabLst>
            </a:pPr>
            <a:r>
              <a:rPr lang="ru-RU" sz="2000" dirty="0"/>
              <a:t>Интеграция всех ИС, использующих  одинаковые справочные данные.</a:t>
            </a:r>
          </a:p>
        </p:txBody>
      </p:sp>
    </p:spTree>
    <p:extLst>
      <p:ext uri="{BB962C8B-B14F-4D97-AF65-F5344CB8AC3E}">
        <p14:creationId xmlns:p14="http://schemas.microsoft.com/office/powerpoint/2010/main" val="10150873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object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21650" y="1200150"/>
            <a:ext cx="4070350" cy="565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4" name="object 2"/>
          <p:cNvSpPr txBox="1">
            <a:spLocks noChangeArrowheads="1"/>
          </p:cNvSpPr>
          <p:nvPr/>
        </p:nvSpPr>
        <p:spPr bwMode="auto">
          <a:xfrm>
            <a:off x="990600" y="2133600"/>
            <a:ext cx="6553200" cy="239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700" rIns="0" bIns="0">
            <a:spAutoFit/>
          </a:bodyPr>
          <a:lstStyle/>
          <a:p>
            <a:pPr marL="252413" indent="-241300">
              <a:spcBef>
                <a:spcPts val="100"/>
              </a:spcBef>
              <a:buClr>
                <a:srgbClr val="D20000"/>
              </a:buClr>
              <a:buFont typeface="Wingdings" pitchFamily="2" charset="2"/>
              <a:buChar char=""/>
              <a:tabLst>
                <a:tab pos="254000" algn="l"/>
              </a:tabLst>
            </a:pPr>
            <a:r>
              <a:rPr lang="ru-RU" sz="2000" dirty="0"/>
              <a:t>Специфичная функциональность для  поддержки бизнес-процессов  добавления/изменения позиций</a:t>
            </a:r>
          </a:p>
          <a:p>
            <a:pPr marL="252413" indent="-241300">
              <a:spcBef>
                <a:spcPts val="575"/>
              </a:spcBef>
              <a:buClr>
                <a:srgbClr val="D20000"/>
              </a:buClr>
              <a:buFont typeface="Wingdings" pitchFamily="2" charset="2"/>
              <a:buChar char=""/>
              <a:tabLst>
                <a:tab pos="254000" algn="l"/>
              </a:tabLst>
            </a:pPr>
            <a:r>
              <a:rPr lang="ru-RU" sz="2000" dirty="0"/>
              <a:t>Функции по работе с данными (поиск  дублей, автоматизированные</a:t>
            </a:r>
          </a:p>
          <a:p>
            <a:pPr marL="252413" indent="-241300">
              <a:tabLst>
                <a:tab pos="254000" algn="l"/>
              </a:tabLst>
            </a:pPr>
            <a:r>
              <a:rPr lang="ru-RU" sz="2000" dirty="0"/>
              <a:t>проверки)</a:t>
            </a:r>
          </a:p>
          <a:p>
            <a:pPr marL="252413" indent="-241300">
              <a:spcBef>
                <a:spcPts val="575"/>
              </a:spcBef>
              <a:buClr>
                <a:srgbClr val="D20000"/>
              </a:buClr>
              <a:buFont typeface="Wingdings" pitchFamily="2" charset="2"/>
              <a:buChar char=""/>
              <a:tabLst>
                <a:tab pos="254000" algn="l"/>
              </a:tabLst>
            </a:pPr>
            <a:r>
              <a:rPr lang="ru-RU" sz="2000" dirty="0"/>
              <a:t>Управление процессом нормализации</a:t>
            </a:r>
          </a:p>
          <a:p>
            <a:pPr marL="252413" indent="-241300">
              <a:spcBef>
                <a:spcPts val="575"/>
              </a:spcBef>
              <a:buClr>
                <a:srgbClr val="D20000"/>
              </a:buClr>
              <a:buFont typeface="Wingdings" pitchFamily="2" charset="2"/>
              <a:buChar char=""/>
              <a:tabLst>
                <a:tab pos="254000" algn="l"/>
              </a:tabLst>
            </a:pPr>
            <a:r>
              <a:rPr lang="ru-RU" sz="2000" dirty="0"/>
              <a:t>Поддержка сложных интеграционных  моделей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36775" y="530225"/>
            <a:ext cx="7540625" cy="998538"/>
          </a:xfrm>
        </p:spPr>
        <p:txBody>
          <a:bodyPr tIns="12700" rtlCol="0"/>
          <a:lstStyle/>
          <a:p>
            <a:pPr marL="12700" eaLnBrk="1" fontAlgn="auto" hangingPunct="1">
              <a:spcBef>
                <a:spcPts val="100"/>
              </a:spcBef>
              <a:spcAft>
                <a:spcPts val="0"/>
              </a:spcAft>
              <a:defRPr/>
            </a:pPr>
            <a:r>
              <a:rPr spc="-25" dirty="0">
                <a:solidFill>
                  <a:srgbClr val="C00000"/>
                </a:solidFill>
              </a:rPr>
              <a:t>Почему</a:t>
            </a:r>
            <a:r>
              <a:rPr dirty="0">
                <a:solidFill>
                  <a:srgbClr val="C00000"/>
                </a:solidFill>
              </a:rPr>
              <a:t> </a:t>
            </a:r>
            <a:r>
              <a:rPr spc="-30" dirty="0">
                <a:solidFill>
                  <a:srgbClr val="C00000"/>
                </a:solidFill>
              </a:rPr>
              <a:t>требуется</a:t>
            </a:r>
            <a:r>
              <a:rPr spc="55" dirty="0">
                <a:solidFill>
                  <a:srgbClr val="C00000"/>
                </a:solidFill>
              </a:rPr>
              <a:t> </a:t>
            </a:r>
            <a:r>
              <a:rPr spc="-10" dirty="0">
                <a:solidFill>
                  <a:srgbClr val="C00000"/>
                </a:solidFill>
              </a:rPr>
              <a:t>специализированное</a:t>
            </a:r>
            <a:r>
              <a:rPr spc="15" dirty="0">
                <a:solidFill>
                  <a:srgbClr val="C00000"/>
                </a:solidFill>
              </a:rPr>
              <a:t> </a:t>
            </a:r>
            <a:r>
              <a:rPr dirty="0">
                <a:solidFill>
                  <a:srgbClr val="C00000"/>
                </a:solidFill>
              </a:rPr>
              <a:t>решение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object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371600"/>
            <a:ext cx="11026775" cy="512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TextBox 2"/>
          <p:cNvSpPr txBox="1">
            <a:spLocks noChangeArrowheads="1"/>
          </p:cNvSpPr>
          <p:nvPr/>
        </p:nvSpPr>
        <p:spPr bwMode="auto">
          <a:xfrm>
            <a:off x="1981200" y="457200"/>
            <a:ext cx="8305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</a:rPr>
              <a:t>Сферы использования НСИ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9600" y="5313363"/>
            <a:ext cx="2098675" cy="512762"/>
          </a:xfrm>
          <a:prstGeom prst="rect">
            <a:avLst/>
          </a:prstGeom>
        </p:spPr>
        <p:txBody>
          <a:bodyPr lIns="0" tIns="12065" rIns="0" bIns="0">
            <a:spAutoFit/>
          </a:bodyPr>
          <a:lstStyle/>
          <a:p>
            <a:pPr marL="12700" fontAlgn="auto">
              <a:spcBef>
                <a:spcPts val="95"/>
              </a:spcBef>
              <a:spcAft>
                <a:spcPts val="0"/>
              </a:spcAft>
              <a:defRPr/>
            </a:pPr>
            <a:r>
              <a:rPr sz="1600" spc="-15" dirty="0">
                <a:latin typeface="Arial" panose="020B0604020202020204" pitchFamily="34" charset="0"/>
                <a:cs typeface="Arial" panose="020B0604020202020204" pitchFamily="34" charset="0"/>
              </a:rPr>
              <a:t>Алгоритмы</a:t>
            </a:r>
            <a:r>
              <a:rPr sz="16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20" dirty="0">
                <a:latin typeface="Arial" panose="020B0604020202020204" pitchFamily="34" charset="0"/>
                <a:cs typeface="Arial" panose="020B0604020202020204" pitchFamily="34" charset="0"/>
              </a:rPr>
              <a:t>обработки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855" fontAlgn="auto">
              <a:spcBef>
                <a:spcPts val="5"/>
              </a:spcBef>
              <a:spcAft>
                <a:spcPts val="0"/>
              </a:spcAft>
              <a:defRPr/>
            </a:pPr>
            <a:r>
              <a:rPr sz="1600" spc="-15" dirty="0">
                <a:latin typeface="Arial" panose="020B0604020202020204" pitchFamily="34" charset="0"/>
                <a:cs typeface="Arial" panose="020B0604020202020204" pitchFamily="34" charset="0"/>
              </a:rPr>
              <a:t>справочных</a:t>
            </a:r>
            <a:r>
              <a:rPr sz="16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данных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521450" y="5313363"/>
            <a:ext cx="2076450" cy="512762"/>
          </a:xfrm>
          <a:prstGeom prst="rect">
            <a:avLst/>
          </a:prstGeom>
        </p:spPr>
        <p:txBody>
          <a:bodyPr lIns="0" tIns="12065" rIns="0" bIns="0">
            <a:spAutoFit/>
          </a:bodyPr>
          <a:lstStyle/>
          <a:p>
            <a:pPr algn="ctr" fontAlgn="auto">
              <a:spcBef>
                <a:spcPts val="95"/>
              </a:spcBef>
              <a:spcAft>
                <a:spcPts val="0"/>
              </a:spcAft>
              <a:defRPr/>
            </a:pPr>
            <a:r>
              <a:rPr sz="1600" spc="-25" dirty="0">
                <a:latin typeface="Arial" panose="020B0604020202020204" pitchFamily="34" charset="0"/>
                <a:cs typeface="Arial" panose="020B0604020202020204" pitchFamily="34" charset="0"/>
              </a:rPr>
              <a:t>Разделение </a:t>
            </a:r>
            <a:r>
              <a:rPr sz="1600" spc="-15" dirty="0">
                <a:latin typeface="Arial" panose="020B0604020202020204" pitchFamily="34" charset="0"/>
                <a:cs typeface="Arial" panose="020B0604020202020204" pitchFamily="34" charset="0"/>
              </a:rPr>
              <a:t>областей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auto">
              <a:spcBef>
                <a:spcPts val="5"/>
              </a:spcBef>
              <a:spcAft>
                <a:spcPts val="0"/>
              </a:spcAft>
              <a:defRPr/>
            </a:pP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хранения</a:t>
            </a:r>
            <a:r>
              <a:rPr sz="1600" spc="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данных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867" name="object 4"/>
          <p:cNvSpPr txBox="1">
            <a:spLocks noChangeArrowheads="1"/>
          </p:cNvSpPr>
          <p:nvPr/>
        </p:nvSpPr>
        <p:spPr bwMode="auto">
          <a:xfrm>
            <a:off x="3341688" y="5313363"/>
            <a:ext cx="2460625" cy="75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065" rIns="0" bIns="0">
            <a:spAutoFit/>
          </a:bodyPr>
          <a:lstStyle/>
          <a:p>
            <a:pPr algn="ctr">
              <a:spcBef>
                <a:spcPts val="100"/>
              </a:spcBef>
            </a:pPr>
            <a:r>
              <a:rPr lang="ru-RU" sz="1600" dirty="0"/>
              <a:t>Создание справочников в</a:t>
            </a:r>
          </a:p>
          <a:p>
            <a:pPr algn="ctr"/>
            <a:r>
              <a:rPr lang="ru-RU" sz="1600" dirty="0"/>
              <a:t>пользовательском  режиме</a:t>
            </a:r>
          </a:p>
        </p:txBody>
      </p:sp>
      <p:sp>
        <p:nvSpPr>
          <p:cNvPr id="36868" name="object 5"/>
          <p:cNvSpPr txBox="1">
            <a:spLocks noChangeArrowheads="1"/>
          </p:cNvSpPr>
          <p:nvPr/>
        </p:nvSpPr>
        <p:spPr bwMode="auto">
          <a:xfrm>
            <a:off x="828675" y="5313363"/>
            <a:ext cx="1630363" cy="75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065" rIns="0" bIns="0">
            <a:spAutoFit/>
          </a:bodyPr>
          <a:lstStyle/>
          <a:p>
            <a:pPr marL="12700" indent="166688">
              <a:spcBef>
                <a:spcPts val="100"/>
              </a:spcBef>
            </a:pPr>
            <a:r>
              <a:rPr lang="ru-RU" sz="1600" dirty="0"/>
              <a:t>Оптимизация  инструментария  управления НСИ</a:t>
            </a:r>
          </a:p>
        </p:txBody>
      </p:sp>
      <p:pic>
        <p:nvPicPr>
          <p:cNvPr id="36869" name="object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54750" y="2768600"/>
            <a:ext cx="2606675" cy="238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0" name="object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4488" y="2768600"/>
            <a:ext cx="2595562" cy="2417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1" name="object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37663" y="2768600"/>
            <a:ext cx="2625725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2" name="object 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78188" y="2768600"/>
            <a:ext cx="2606675" cy="2417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73" name="object 10"/>
          <p:cNvSpPr>
            <a:spLocks noGrp="1"/>
          </p:cNvSpPr>
          <p:nvPr>
            <p:ph type="title"/>
          </p:nvPr>
        </p:nvSpPr>
        <p:spPr>
          <a:xfrm>
            <a:off x="320675" y="1952625"/>
            <a:ext cx="2630488" cy="590550"/>
          </a:xfrm>
          <a:solidFill>
            <a:srgbClr val="C00000"/>
          </a:solidFill>
        </p:spPr>
        <p:txBody>
          <a:bodyPr tIns="50800"/>
          <a:lstStyle/>
          <a:p>
            <a:pPr marL="1084263" indent="-495300" eaLnBrk="1" hangingPunct="1">
              <a:lnSpc>
                <a:spcPts val="2163"/>
              </a:lnSpc>
              <a:spcBef>
                <a:spcPts val="400"/>
              </a:spcBef>
            </a:pPr>
            <a:r>
              <a:rPr lang="ru-RU" sz="1600" dirty="0">
                <a:solidFill>
                  <a:srgbClr val="FFFFFF"/>
                </a:solidFill>
                <a:latin typeface="Arial" charset="0"/>
                <a:cs typeface="Arial" charset="0"/>
              </a:rPr>
              <a:t>УПРАВЛЕНИЕ  НСИ</a:t>
            </a:r>
            <a:endParaRPr lang="ru-RU" sz="1600" dirty="0">
              <a:latin typeface="Arial" charset="0"/>
              <a:cs typeface="Arial" charset="0"/>
            </a:endParaRPr>
          </a:p>
        </p:txBody>
      </p:sp>
      <p:sp>
        <p:nvSpPr>
          <p:cNvPr id="36874" name="object 11"/>
          <p:cNvSpPr txBox="1">
            <a:spLocks noChangeArrowheads="1"/>
          </p:cNvSpPr>
          <p:nvPr/>
        </p:nvSpPr>
        <p:spPr bwMode="auto">
          <a:xfrm>
            <a:off x="3265488" y="1952625"/>
            <a:ext cx="2630487" cy="59055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lIns="0" tIns="50800" rIns="0" bIns="0">
            <a:spAutoFit/>
          </a:bodyPr>
          <a:lstStyle/>
          <a:p>
            <a:pPr marL="481013" indent="-136525">
              <a:lnSpc>
                <a:spcPts val="2163"/>
              </a:lnSpc>
              <a:spcBef>
                <a:spcPts val="400"/>
              </a:spcBef>
            </a:pPr>
            <a:r>
              <a:rPr lang="ru-RU" sz="1600" b="1" dirty="0">
                <a:solidFill>
                  <a:srgbClr val="FFFFFF"/>
                </a:solidFill>
              </a:rPr>
              <a:t>УНИВЕРСАЛЬНЫЕ  СПРАВОЧНИКИ</a:t>
            </a:r>
            <a:endParaRPr lang="ru-RU" sz="1600" dirty="0"/>
          </a:p>
        </p:txBody>
      </p:sp>
      <p:sp>
        <p:nvSpPr>
          <p:cNvPr id="36875" name="object 12"/>
          <p:cNvSpPr txBox="1">
            <a:spLocks noChangeArrowheads="1"/>
          </p:cNvSpPr>
          <p:nvPr/>
        </p:nvSpPr>
        <p:spPr bwMode="auto">
          <a:xfrm>
            <a:off x="6232525" y="1952625"/>
            <a:ext cx="2632075" cy="59055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lIns="0" tIns="50800" rIns="0" bIns="0">
            <a:spAutoFit/>
          </a:bodyPr>
          <a:lstStyle/>
          <a:p>
            <a:pPr marL="585788" indent="-33338">
              <a:lnSpc>
                <a:spcPts val="2163"/>
              </a:lnSpc>
              <a:spcBef>
                <a:spcPts val="400"/>
              </a:spcBef>
            </a:pPr>
            <a:r>
              <a:rPr lang="ru-RU" sz="1600" b="1" dirty="0">
                <a:solidFill>
                  <a:srgbClr val="FFFFFF"/>
                </a:solidFill>
              </a:rPr>
              <a:t>АРХИТЕКТУРА  ХРАНИЛИЩА</a:t>
            </a:r>
            <a:endParaRPr lang="ru-RU" sz="1600" dirty="0"/>
          </a:p>
        </p:txBody>
      </p:sp>
      <p:sp>
        <p:nvSpPr>
          <p:cNvPr id="36876" name="object 13"/>
          <p:cNvSpPr txBox="1">
            <a:spLocks noChangeArrowheads="1"/>
          </p:cNvSpPr>
          <p:nvPr/>
        </p:nvSpPr>
        <p:spPr bwMode="auto">
          <a:xfrm>
            <a:off x="9218613" y="1952625"/>
            <a:ext cx="2630487" cy="59055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lIns="0" tIns="50800" rIns="0" bIns="0">
            <a:spAutoFit/>
          </a:bodyPr>
          <a:lstStyle/>
          <a:p>
            <a:pPr marL="822325" indent="-166688">
              <a:lnSpc>
                <a:spcPts val="2163"/>
              </a:lnSpc>
              <a:spcBef>
                <a:spcPts val="400"/>
              </a:spcBef>
            </a:pPr>
            <a:r>
              <a:rPr lang="ru-RU" sz="1600" b="1" dirty="0">
                <a:solidFill>
                  <a:srgbClr val="FFFFFF"/>
                </a:solidFill>
              </a:rPr>
              <a:t>ОБРАБОТКА  ДАННЫХ</a:t>
            </a:r>
            <a:endParaRPr lang="ru-RU" sz="1600" dirty="0"/>
          </a:p>
        </p:txBody>
      </p:sp>
      <p:sp>
        <p:nvSpPr>
          <p:cNvPr id="14" name="TextBox 2">
            <a:extLst>
              <a:ext uri="{FF2B5EF4-FFF2-40B4-BE49-F238E27FC236}">
                <a16:creationId xmlns:a16="http://schemas.microsoft.com/office/drawing/2014/main" id="{9D8BDFA2-1D18-4263-BBB9-9EB692E1A0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57200"/>
            <a:ext cx="8305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</a:rPr>
              <a:t>Особенности решения 1С</a:t>
            </a:r>
            <a:r>
              <a:rPr lang="en-US" sz="3200" b="1" dirty="0">
                <a:solidFill>
                  <a:srgbClr val="C00000"/>
                </a:solidFill>
              </a:rPr>
              <a:t>:MDM</a:t>
            </a:r>
            <a:endParaRPr lang="ru-RU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Заголовок 2"/>
          <p:cNvSpPr>
            <a:spLocks noGrp="1"/>
          </p:cNvSpPr>
          <p:nvPr>
            <p:ph type="title"/>
          </p:nvPr>
        </p:nvSpPr>
        <p:spPr>
          <a:xfrm>
            <a:off x="1828800" y="609600"/>
            <a:ext cx="9296400" cy="492443"/>
          </a:xfrm>
        </p:spPr>
        <p:txBody>
          <a:bodyPr/>
          <a:lstStyle/>
          <a:p>
            <a:pPr eaLnBrk="1" hangingPunct="1"/>
            <a:r>
              <a:rPr lang="ru-RU" dirty="0">
                <a:latin typeface="Arial" charset="0"/>
                <a:cs typeface="Arial" charset="0"/>
              </a:rPr>
              <a:t>Преимущества применения 1С</a:t>
            </a:r>
            <a:r>
              <a:rPr lang="en-US" dirty="0">
                <a:latin typeface="Arial" charset="0"/>
                <a:cs typeface="Arial" charset="0"/>
              </a:rPr>
              <a:t>:MDM</a:t>
            </a:r>
            <a:endParaRPr lang="ru-RU" dirty="0">
              <a:latin typeface="Arial" charset="0"/>
              <a:cs typeface="Arial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1219200" y="2057400"/>
            <a:ext cx="10377488" cy="3908425"/>
          </a:xfrm>
        </p:spPr>
        <p:txBody>
          <a:bodyPr/>
          <a:lstStyle/>
          <a:p>
            <a:pPr marL="253365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ru-RU" sz="1800" kern="1200" spc="-20" dirty="0">
                <a:latin typeface="Arial" panose="020B0604020202020204" pitchFamily="34" charset="0"/>
                <a:cs typeface="Arial" panose="020B0604020202020204" pitchFamily="34" charset="0"/>
              </a:rPr>
              <a:t>Гарантия единства корпоративных данных, определений и метрик.</a:t>
            </a:r>
          </a:p>
          <a:p>
            <a:pPr marL="253365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ru-RU" sz="1800" kern="1200" spc="-2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3365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ru-RU" sz="1800" kern="1200" spc="-20" dirty="0">
                <a:latin typeface="Arial" panose="020B0604020202020204" pitchFamily="34" charset="0"/>
                <a:cs typeface="Arial" panose="020B0604020202020204" pitchFamily="34" charset="0"/>
              </a:rPr>
              <a:t>Экономия времени и ресурсов на выверку отчетов и показателей хозяйственной деятельности     по всем подразделениям бизнеса.</a:t>
            </a:r>
          </a:p>
          <a:p>
            <a:pPr marL="253365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ru-RU" sz="1800" kern="1200" spc="-2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3365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ru-RU" sz="1800" kern="1200" spc="-20" dirty="0">
                <a:latin typeface="Arial" panose="020B0604020202020204" pitchFamily="34" charset="0"/>
                <a:cs typeface="Arial" panose="020B0604020202020204" pitchFamily="34" charset="0"/>
              </a:rPr>
              <a:t>Снижение затрат на ведение и управление НСИ за счет консолидации данных, устранения дублирования действий сотрудников.</a:t>
            </a:r>
          </a:p>
          <a:p>
            <a:pPr marL="253365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ru-RU" sz="1800" kern="1200" spc="-2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3365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ru-RU" sz="1800" kern="1200" spc="-20" dirty="0">
                <a:latin typeface="Arial" panose="020B0604020202020204" pitchFamily="34" charset="0"/>
                <a:cs typeface="Arial" panose="020B0604020202020204" pitchFamily="34" charset="0"/>
              </a:rPr>
              <a:t>Снижение затрат на интеграцию информационных систем в результате организации корректного обмена НСИ между прикладными системами и устранения необходимости дополнительной синхронизации основных данных.</a:t>
            </a:r>
          </a:p>
          <a:p>
            <a:pPr marL="253365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ru-RU" sz="1800" kern="1200" spc="-2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3365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ru-RU" sz="1800" kern="1200" spc="-20" dirty="0">
                <a:latin typeface="Arial" panose="020B0604020202020204" pitchFamily="34" charset="0"/>
                <a:cs typeface="Arial" panose="020B0604020202020204" pitchFamily="34" charset="0"/>
              </a:rPr>
              <a:t>Поддержка соответствия регулятивным требованиям.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object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21650" y="1200150"/>
            <a:ext cx="4070350" cy="565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4" name="object 2"/>
          <p:cNvSpPr txBox="1">
            <a:spLocks noChangeArrowheads="1"/>
          </p:cNvSpPr>
          <p:nvPr/>
        </p:nvSpPr>
        <p:spPr bwMode="auto">
          <a:xfrm>
            <a:off x="990600" y="2133600"/>
            <a:ext cx="7772400" cy="628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12700" rIns="0" bIns="0">
            <a:spAutoFit/>
          </a:bodyPr>
          <a:lstStyle/>
          <a:p>
            <a:pPr marL="252413" indent="-241300">
              <a:spcBef>
                <a:spcPts val="100"/>
              </a:spcBef>
              <a:buClr>
                <a:srgbClr val="D20000"/>
              </a:buClr>
              <a:buFont typeface="Wingdings" pitchFamily="2" charset="2"/>
              <a:buChar char=""/>
              <a:tabLst>
                <a:tab pos="254000" algn="l"/>
              </a:tabLst>
            </a:pPr>
            <a:r>
              <a:rPr lang="ru-RU" sz="2000" dirty="0"/>
              <a:t>Для каких ВУЗов необходима учебная версия 1С</a:t>
            </a:r>
            <a:r>
              <a:rPr lang="en-US" sz="2000" dirty="0"/>
              <a:t>:MDM </a:t>
            </a:r>
            <a:r>
              <a:rPr lang="ru-RU" sz="2000" dirty="0"/>
              <a:t>Управление нормативно-справочной информацией?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36775" y="530225"/>
            <a:ext cx="7540625" cy="505267"/>
          </a:xfrm>
        </p:spPr>
        <p:txBody>
          <a:bodyPr tIns="12700" rtlCol="0"/>
          <a:lstStyle/>
          <a:p>
            <a:pPr marL="12700" eaLnBrk="1" fontAlgn="auto" hangingPunct="1">
              <a:spcBef>
                <a:spcPts val="100"/>
              </a:spcBef>
              <a:spcAft>
                <a:spcPts val="0"/>
              </a:spcAft>
              <a:defRPr/>
            </a:pPr>
            <a:r>
              <a:rPr lang="ru-RU" spc="-25" dirty="0">
                <a:solidFill>
                  <a:srgbClr val="C00000"/>
                </a:solidFill>
              </a:rPr>
              <a:t>Вопросы?</a:t>
            </a:r>
            <a:endParaRPr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1714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09" name="object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 rot="10800000" flipV="1">
            <a:off x="2817813" y="2057400"/>
            <a:ext cx="8535987" cy="682625"/>
          </a:xfrm>
        </p:spPr>
        <p:txBody>
          <a:bodyPr tIns="13335" rtlCol="0"/>
          <a:lstStyle/>
          <a:p>
            <a:pPr marL="1353820" eaLnBrk="1" fontAlgn="auto" hangingPunct="1">
              <a:spcBef>
                <a:spcPts val="105"/>
              </a:spcBef>
              <a:spcAft>
                <a:spcPts val="0"/>
              </a:spcAft>
              <a:defRPr/>
            </a:pPr>
            <a:r>
              <a:rPr lang="ru-RU" sz="4400" spc="-10" dirty="0"/>
              <a:t>Спасибо</a:t>
            </a:r>
            <a:r>
              <a:rPr sz="4400" spc="-60" dirty="0"/>
              <a:t> </a:t>
            </a:r>
            <a:r>
              <a:rPr sz="4400" spc="-15" dirty="0"/>
              <a:t>за</a:t>
            </a:r>
            <a:r>
              <a:rPr sz="4400" spc="-40" dirty="0"/>
              <a:t> </a:t>
            </a:r>
            <a:r>
              <a:rPr sz="4400" spc="-5" dirty="0"/>
              <a:t>внимание!</a:t>
            </a:r>
          </a:p>
        </p:txBody>
      </p:sp>
      <p:sp>
        <p:nvSpPr>
          <p:cNvPr id="43011" name="object 4"/>
          <p:cNvSpPr txBox="1">
            <a:spLocks noChangeArrowheads="1"/>
          </p:cNvSpPr>
          <p:nvPr/>
        </p:nvSpPr>
        <p:spPr bwMode="auto">
          <a:xfrm>
            <a:off x="8839200" y="5135563"/>
            <a:ext cx="3028950" cy="118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1430" rIns="0" bIns="0">
            <a:spAutoFit/>
          </a:bodyPr>
          <a:lstStyle/>
          <a:p>
            <a:pPr marL="225425" indent="209550" algn="r">
              <a:lnSpc>
                <a:spcPct val="122000"/>
              </a:lnSpc>
              <a:spcBef>
                <a:spcPts val="88"/>
              </a:spcBef>
            </a:pPr>
            <a:r>
              <a:rPr lang="ru-RU" sz="2100" dirty="0"/>
              <a:t>© Фирма «1С»  </a:t>
            </a:r>
            <a:r>
              <a:rPr lang="ru-RU" sz="2100" dirty="0">
                <a:hlinkClick r:id="rId3"/>
              </a:rPr>
              <a:t>solutions@1c.ru</a:t>
            </a:r>
            <a:endParaRPr lang="ru-RU" sz="2100" dirty="0"/>
          </a:p>
          <a:p>
            <a:pPr marL="225425" indent="209550" algn="r">
              <a:spcBef>
                <a:spcPts val="550"/>
              </a:spcBef>
            </a:pPr>
            <a:r>
              <a:rPr lang="ru-RU" sz="2100" dirty="0"/>
              <a:t>+7 (495) </a:t>
            </a:r>
            <a:r>
              <a:rPr lang="ru-RU" sz="2000" dirty="0"/>
              <a:t>258-44-08</a:t>
            </a: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3681413" y="3200400"/>
            <a:ext cx="8053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400" b="1" dirty="0"/>
              <a:t>Вопросы</a:t>
            </a:r>
            <a:r>
              <a:rPr lang="en-US" sz="2400" b="1" dirty="0"/>
              <a:t> </a:t>
            </a:r>
            <a:r>
              <a:rPr lang="ru-RU" sz="2400" b="1" dirty="0"/>
              <a:t>по презентации:   </a:t>
            </a:r>
            <a:r>
              <a:rPr lang="en-US" sz="2400" b="1" dirty="0"/>
              <a:t>mdm@1c.ru</a:t>
            </a:r>
            <a:endParaRPr lang="ru-RU" sz="2400" b="1" dirty="0"/>
          </a:p>
        </p:txBody>
      </p:sp>
      <p:pic>
        <p:nvPicPr>
          <p:cNvPr id="43015" name="Picture 7" descr="QRcode_MDM (1)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9000" y="4267200"/>
            <a:ext cx="2124075" cy="1993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71600" y="609600"/>
            <a:ext cx="9829800" cy="500063"/>
          </a:xfrm>
        </p:spPr>
        <p:txBody>
          <a:bodyPr tIns="12700"/>
          <a:lstStyle/>
          <a:p>
            <a:pPr marL="12700" eaLnBrk="1" hangingPunct="1">
              <a:spcBef>
                <a:spcPts val="100"/>
              </a:spcBef>
            </a:pPr>
            <a:r>
              <a:rPr lang="ru-RU" dirty="0">
                <a:solidFill>
                  <a:srgbClr val="C00000"/>
                </a:solidFill>
                <a:latin typeface="Arial" charset="0"/>
                <a:cs typeface="Arial" charset="0"/>
              </a:rPr>
              <a:t>Немного определений</a:t>
            </a:r>
          </a:p>
        </p:txBody>
      </p:sp>
      <p:pic>
        <p:nvPicPr>
          <p:cNvPr id="11269" name="Picture 5" descr="Данные по структур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43800" y="2147888"/>
            <a:ext cx="4391025" cy="3348037"/>
          </a:xfrm>
          <a:prstGeom prst="rect">
            <a:avLst/>
          </a:prstGeom>
          <a:noFill/>
        </p:spPr>
      </p:pic>
      <p:sp>
        <p:nvSpPr>
          <p:cNvPr id="11270" name="object 4"/>
          <p:cNvSpPr txBox="1">
            <a:spLocks noChangeArrowheads="1"/>
          </p:cNvSpPr>
          <p:nvPr/>
        </p:nvSpPr>
        <p:spPr bwMode="auto">
          <a:xfrm>
            <a:off x="685800" y="1524000"/>
            <a:ext cx="6629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85090" rIns="0" bIns="0">
            <a:spAutoFit/>
          </a:bodyPr>
          <a:lstStyle/>
          <a:p>
            <a:pPr marL="252413" indent="-241300">
              <a:lnSpc>
                <a:spcPct val="150000"/>
              </a:lnSpc>
              <a:spcBef>
                <a:spcPts val="675"/>
              </a:spcBef>
              <a:buClr>
                <a:srgbClr val="D20000"/>
              </a:buClr>
              <a:buFont typeface="Wingdings" pitchFamily="2" charset="2"/>
              <a:buNone/>
              <a:tabLst>
                <a:tab pos="254000" algn="l"/>
              </a:tabLst>
            </a:pPr>
            <a:r>
              <a:rPr lang="en-US" b="1" dirty="0">
                <a:solidFill>
                  <a:schemeClr val="accent2"/>
                </a:solidFill>
              </a:rPr>
              <a:t>Master Data Management</a:t>
            </a:r>
            <a:r>
              <a:rPr lang="en-US" dirty="0"/>
              <a:t> </a:t>
            </a:r>
            <a:r>
              <a:rPr lang="ru-RU" dirty="0"/>
              <a:t>- подразумевает контроль значений и идентификаторов,</a:t>
            </a:r>
            <a:r>
              <a:rPr lang="en-US" dirty="0"/>
              <a:t> </a:t>
            </a:r>
            <a:r>
              <a:rPr lang="ru-RU" dirty="0"/>
              <a:t>обеспечивающий их согласованность во всех системах и наиболее точное отражение</a:t>
            </a:r>
            <a:r>
              <a:rPr lang="en-US" dirty="0"/>
              <a:t> </a:t>
            </a:r>
            <a:r>
              <a:rPr lang="ru-RU" dirty="0"/>
              <a:t>актуальных сведений об основных бизнес-сущностях.</a:t>
            </a:r>
            <a:endParaRPr lang="en-US" dirty="0"/>
          </a:p>
          <a:p>
            <a:pPr marL="252413" indent="-241300">
              <a:lnSpc>
                <a:spcPct val="150000"/>
              </a:lnSpc>
              <a:spcBef>
                <a:spcPts val="675"/>
              </a:spcBef>
              <a:buClr>
                <a:srgbClr val="D20000"/>
              </a:buClr>
              <a:buFont typeface="Wingdings" pitchFamily="2" charset="2"/>
              <a:buNone/>
              <a:tabLst>
                <a:tab pos="254000" algn="l"/>
              </a:tabLst>
            </a:pPr>
            <a:r>
              <a:rPr lang="en-US" b="1" dirty="0">
                <a:solidFill>
                  <a:schemeClr val="accent2"/>
                </a:solidFill>
              </a:rPr>
              <a:t>Big Data Management</a:t>
            </a:r>
            <a:r>
              <a:rPr lang="en-US" dirty="0"/>
              <a:t> </a:t>
            </a:r>
            <a:r>
              <a:rPr lang="ru-RU" dirty="0"/>
              <a:t>-</a:t>
            </a:r>
            <a:r>
              <a:rPr lang="en-US" dirty="0"/>
              <a:t> </a:t>
            </a:r>
            <a:r>
              <a:rPr lang="ru-RU" dirty="0"/>
              <a:t>управление структурированными и неструктурированными данными огромных объёмов и значительного многообразия для получения воспринимаемых человеком результатов.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object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53388" y="0"/>
            <a:ext cx="413861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28800" y="533400"/>
            <a:ext cx="8305800" cy="500063"/>
          </a:xfrm>
        </p:spPr>
        <p:txBody>
          <a:bodyPr tIns="12700"/>
          <a:lstStyle/>
          <a:p>
            <a:pPr marL="12700" eaLnBrk="1" hangingPunct="1">
              <a:spcBef>
                <a:spcPts val="100"/>
              </a:spcBef>
            </a:pPr>
            <a:r>
              <a:rPr lang="ru-RU" dirty="0">
                <a:solidFill>
                  <a:srgbClr val="C00000"/>
                </a:solidFill>
                <a:latin typeface="Arial" charset="0"/>
                <a:cs typeface="Arial" charset="0"/>
              </a:rPr>
              <a:t>Немного определений, часть 2</a:t>
            </a:r>
          </a:p>
        </p:txBody>
      </p:sp>
      <p:sp>
        <p:nvSpPr>
          <p:cNvPr id="10243" name="object 4"/>
          <p:cNvSpPr txBox="1">
            <a:spLocks noChangeArrowheads="1"/>
          </p:cNvSpPr>
          <p:nvPr/>
        </p:nvSpPr>
        <p:spPr bwMode="auto">
          <a:xfrm>
            <a:off x="1066800" y="3810000"/>
            <a:ext cx="7848600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85090" rIns="0" bIns="0">
            <a:spAutoFit/>
          </a:bodyPr>
          <a:lstStyle/>
          <a:p>
            <a:pPr marL="252413" indent="-241300">
              <a:lnSpc>
                <a:spcPct val="150000"/>
              </a:lnSpc>
              <a:spcBef>
                <a:spcPts val="675"/>
              </a:spcBef>
              <a:buClr>
                <a:srgbClr val="D20000"/>
              </a:buClr>
              <a:buFont typeface="Wingdings" pitchFamily="2" charset="2"/>
              <a:buNone/>
              <a:tabLst>
                <a:tab pos="254000" algn="l"/>
              </a:tabLst>
            </a:pPr>
            <a:r>
              <a:rPr lang="ru-RU" b="1" dirty="0">
                <a:solidFill>
                  <a:schemeClr val="accent2"/>
                </a:solidFill>
              </a:rPr>
              <a:t>Драйвер процесса обучения</a:t>
            </a:r>
            <a:r>
              <a:rPr lang="en-US" dirty="0"/>
              <a:t> </a:t>
            </a:r>
            <a:r>
              <a:rPr lang="ru-RU" dirty="0"/>
              <a:t>– мотивирующий фактор, побуждающий начинать обучение, получать конкретные знания и умения, и  связывающий учебный предмет с перспективой получения ожидаемой награды в самостоятельной жизни.</a:t>
            </a:r>
          </a:p>
        </p:txBody>
      </p:sp>
      <p:sp>
        <p:nvSpPr>
          <p:cNvPr id="10246" name="object 4"/>
          <p:cNvSpPr txBox="1">
            <a:spLocks noChangeArrowheads="1"/>
          </p:cNvSpPr>
          <p:nvPr/>
        </p:nvSpPr>
        <p:spPr bwMode="auto">
          <a:xfrm>
            <a:off x="1143000" y="1981200"/>
            <a:ext cx="838200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85090" rIns="0" bIns="0">
            <a:spAutoFit/>
          </a:bodyPr>
          <a:lstStyle/>
          <a:p>
            <a:pPr marL="252413" indent="-241300">
              <a:lnSpc>
                <a:spcPct val="150000"/>
              </a:lnSpc>
              <a:spcBef>
                <a:spcPts val="675"/>
              </a:spcBef>
              <a:buClr>
                <a:srgbClr val="D20000"/>
              </a:buClr>
              <a:buFont typeface="Wingdings" pitchFamily="2" charset="2"/>
              <a:buNone/>
              <a:tabLst>
                <a:tab pos="254000" algn="l"/>
              </a:tabLst>
            </a:pPr>
            <a:r>
              <a:rPr lang="ru-RU" b="1" dirty="0">
                <a:solidFill>
                  <a:schemeClr val="accent2"/>
                </a:solidFill>
              </a:rPr>
              <a:t>Цифровая модель данных</a:t>
            </a:r>
            <a:r>
              <a:rPr lang="en-US" dirty="0"/>
              <a:t> – </a:t>
            </a:r>
            <a:r>
              <a:rPr lang="ru-RU" dirty="0"/>
              <a:t>совокупность структурированных данных, как правило описывающих объект или систему объектов для информационного моделирования</a:t>
            </a:r>
            <a:r>
              <a:rPr lang="ru-RU" sz="2000" dirty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object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53388" y="152400"/>
            <a:ext cx="4138612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8800" y="576263"/>
            <a:ext cx="8839200" cy="998537"/>
          </a:xfrm>
        </p:spPr>
        <p:txBody>
          <a:bodyPr tIns="12700" rtlCol="0"/>
          <a:lstStyle/>
          <a:p>
            <a:pPr marL="12700" eaLnBrk="1" fontAlgn="auto" hangingPunct="1">
              <a:spcBef>
                <a:spcPts val="100"/>
              </a:spcBef>
              <a:spcAft>
                <a:spcPts val="0"/>
              </a:spcAft>
              <a:defRPr/>
            </a:pPr>
            <a:r>
              <a:rPr lang="ru-RU" spc="-15" dirty="0">
                <a:solidFill>
                  <a:srgbClr val="C00000"/>
                </a:solidFill>
              </a:rPr>
              <a:t>Драйвер № 1 «Импортозамещение. Доступ к технологиям»</a:t>
            </a:r>
            <a:endParaRPr dirty="0">
              <a:solidFill>
                <a:srgbClr val="C00000"/>
              </a:solidFill>
            </a:endParaRPr>
          </a:p>
        </p:txBody>
      </p:sp>
      <p:sp>
        <p:nvSpPr>
          <p:cNvPr id="12291" name="object 3"/>
          <p:cNvSpPr txBox="1">
            <a:spLocks noChangeArrowheads="1"/>
          </p:cNvSpPr>
          <p:nvPr/>
        </p:nvSpPr>
        <p:spPr bwMode="auto">
          <a:xfrm>
            <a:off x="685800" y="1727513"/>
            <a:ext cx="8305800" cy="461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700" rIns="0" bIns="0">
            <a:spAutoFit/>
          </a:bodyPr>
          <a:lstStyle/>
          <a:p>
            <a:pPr marL="252413" indent="-241300">
              <a:lnSpc>
                <a:spcPct val="150000"/>
              </a:lnSpc>
              <a:spcBef>
                <a:spcPts val="100"/>
              </a:spcBef>
              <a:buClr>
                <a:srgbClr val="D20000"/>
              </a:buClr>
              <a:buFont typeface="Wingdings" pitchFamily="2" charset="2"/>
              <a:buChar char=""/>
              <a:tabLst>
                <a:tab pos="254000" algn="l"/>
              </a:tabLst>
            </a:pPr>
            <a:r>
              <a:rPr lang="ru-RU" sz="2000" dirty="0"/>
              <a:t>В 2022 году с рынка России ушли практически все разработчики систем управления данными. Доступ к иностранным лицензионным технологиям и данным резко сократился.</a:t>
            </a:r>
          </a:p>
          <a:p>
            <a:pPr marL="252413" indent="-241300">
              <a:lnSpc>
                <a:spcPct val="150000"/>
              </a:lnSpc>
              <a:spcBef>
                <a:spcPts val="100"/>
              </a:spcBef>
              <a:buClr>
                <a:srgbClr val="D20000"/>
              </a:buClr>
              <a:buFont typeface="Wingdings" pitchFamily="2" charset="2"/>
              <a:buChar char=""/>
              <a:tabLst>
                <a:tab pos="254000" algn="l"/>
              </a:tabLst>
            </a:pPr>
            <a:r>
              <a:rPr lang="ru-RU" sz="2000" dirty="0"/>
              <a:t>2023 год. Компании начинают наращивать темпы замещения импортного ПО российским, включая системы управления данными.</a:t>
            </a:r>
          </a:p>
          <a:p>
            <a:pPr marL="252413" indent="-241300">
              <a:lnSpc>
                <a:spcPct val="150000"/>
              </a:lnSpc>
              <a:spcBef>
                <a:spcPts val="100"/>
              </a:spcBef>
              <a:buClr>
                <a:srgbClr val="D20000"/>
              </a:buClr>
              <a:buFont typeface="Wingdings" pitchFamily="2" charset="2"/>
              <a:buChar char=""/>
              <a:tabLst>
                <a:tab pos="254000" algn="l"/>
              </a:tabLst>
            </a:pPr>
            <a:r>
              <a:rPr lang="ru-RU" sz="2000" dirty="0"/>
              <a:t>Пересматривается баланс и приоритеты использования технологий. </a:t>
            </a:r>
          </a:p>
          <a:p>
            <a:pPr marL="252413" indent="-241300">
              <a:lnSpc>
                <a:spcPct val="150000"/>
              </a:lnSpc>
              <a:spcBef>
                <a:spcPts val="100"/>
              </a:spcBef>
              <a:buClr>
                <a:srgbClr val="D20000"/>
              </a:buClr>
              <a:buFont typeface="Wingdings" pitchFamily="2" charset="2"/>
              <a:buChar char=""/>
              <a:tabLst>
                <a:tab pos="254000" algn="l"/>
              </a:tabLst>
            </a:pPr>
            <a:r>
              <a:rPr lang="ru-RU" sz="2000" dirty="0"/>
              <a:t>Фокус финансирования смещается на прикладное применение программного обеспечения.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 idx="4294967295"/>
          </p:nvPr>
        </p:nvSpPr>
        <p:spPr>
          <a:xfrm>
            <a:off x="1371600" y="609600"/>
            <a:ext cx="9829800" cy="987425"/>
          </a:xfrm>
        </p:spPr>
        <p:txBody>
          <a:bodyPr tIns="12700"/>
          <a:lstStyle/>
          <a:p>
            <a:pPr marL="12700" eaLnBrk="1" hangingPunct="1">
              <a:spcBef>
                <a:spcPts val="100"/>
              </a:spcBef>
            </a:pPr>
            <a:r>
              <a:rPr lang="ru-RU" sz="3200" b="1" dirty="0">
                <a:solidFill>
                  <a:srgbClr val="C00000"/>
                </a:solidFill>
                <a:latin typeface="Arial" charset="0"/>
                <a:cs typeface="Arial" charset="0"/>
              </a:rPr>
              <a:t>Драйвер № 2 «Текущее состояние рынка труда.»</a:t>
            </a:r>
          </a:p>
        </p:txBody>
      </p:sp>
      <p:sp>
        <p:nvSpPr>
          <p:cNvPr id="50179" name="object 3"/>
          <p:cNvSpPr txBox="1">
            <a:spLocks noChangeArrowheads="1"/>
          </p:cNvSpPr>
          <p:nvPr/>
        </p:nvSpPr>
        <p:spPr bwMode="auto">
          <a:xfrm>
            <a:off x="7162800" y="1981200"/>
            <a:ext cx="4495800" cy="423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700" rIns="0" bIns="0">
            <a:spAutoFit/>
          </a:bodyPr>
          <a:lstStyle/>
          <a:p>
            <a:pPr marL="252413" indent="-241300">
              <a:lnSpc>
                <a:spcPct val="150000"/>
              </a:lnSpc>
              <a:spcBef>
                <a:spcPts val="100"/>
              </a:spcBef>
              <a:buClr>
                <a:srgbClr val="D20000"/>
              </a:buClr>
              <a:buFont typeface="Wingdings" pitchFamily="2" charset="2"/>
              <a:buChar char=""/>
              <a:tabLst>
                <a:tab pos="254000" algn="l"/>
              </a:tabLst>
            </a:pPr>
            <a:endParaRPr lang="ru-RU" sz="2000" dirty="0"/>
          </a:p>
          <a:p>
            <a:pPr marL="252413" indent="-241300">
              <a:lnSpc>
                <a:spcPct val="150000"/>
              </a:lnSpc>
              <a:spcBef>
                <a:spcPts val="100"/>
              </a:spcBef>
              <a:buClr>
                <a:srgbClr val="D20000"/>
              </a:buClr>
              <a:buFont typeface="Wingdings" pitchFamily="2" charset="2"/>
              <a:buChar char=""/>
              <a:tabLst>
                <a:tab pos="254000" algn="l"/>
              </a:tabLst>
            </a:pPr>
            <a:r>
              <a:rPr lang="ru-RU" dirty="0"/>
              <a:t>Минимальный уровень оплаты по специализациям различается весьма незначительно.</a:t>
            </a:r>
          </a:p>
          <a:p>
            <a:pPr marL="252413" indent="-241300">
              <a:lnSpc>
                <a:spcPct val="150000"/>
              </a:lnSpc>
              <a:spcBef>
                <a:spcPts val="100"/>
              </a:spcBef>
              <a:buClr>
                <a:srgbClr val="D20000"/>
              </a:buClr>
              <a:buFont typeface="Wingdings" pitchFamily="2" charset="2"/>
              <a:buChar char=""/>
              <a:tabLst>
                <a:tab pos="254000" algn="l"/>
              </a:tabLst>
            </a:pPr>
            <a:r>
              <a:rPr lang="ru-RU" dirty="0"/>
              <a:t>Уровень компетенций и  требований значительно выше у наукоемких направлений.</a:t>
            </a:r>
          </a:p>
          <a:p>
            <a:pPr marL="252413" indent="-241300">
              <a:lnSpc>
                <a:spcPct val="150000"/>
              </a:lnSpc>
              <a:spcBef>
                <a:spcPts val="100"/>
              </a:spcBef>
              <a:buClr>
                <a:srgbClr val="D20000"/>
              </a:buClr>
              <a:buFont typeface="Wingdings" pitchFamily="2" charset="2"/>
              <a:buChar char=""/>
              <a:tabLst>
                <a:tab pos="254000" algn="l"/>
              </a:tabLst>
            </a:pPr>
            <a:r>
              <a:rPr lang="ru-RU" dirty="0"/>
              <a:t>Динамика уровня заработной платы разнонаправлена.</a:t>
            </a:r>
          </a:p>
          <a:p>
            <a:pPr marL="252413" indent="-241300">
              <a:lnSpc>
                <a:spcPct val="150000"/>
              </a:lnSpc>
              <a:spcBef>
                <a:spcPts val="100"/>
              </a:spcBef>
              <a:buClr>
                <a:srgbClr val="D20000"/>
              </a:buClr>
              <a:buFont typeface="Wingdings" pitchFamily="2" charset="2"/>
              <a:buChar char=""/>
              <a:tabLst>
                <a:tab pos="254000" algn="l"/>
              </a:tabLst>
            </a:pPr>
            <a:endParaRPr lang="ru-RU" dirty="0"/>
          </a:p>
        </p:txBody>
      </p:sp>
      <p:pic>
        <p:nvPicPr>
          <p:cNvPr id="50181" name="Picture 5" descr="ЗП аналитиков 20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133600"/>
            <a:ext cx="6248400" cy="31797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 idx="4294967295"/>
          </p:nvPr>
        </p:nvSpPr>
        <p:spPr>
          <a:xfrm>
            <a:off x="1828800" y="609600"/>
            <a:ext cx="9372600" cy="987425"/>
          </a:xfrm>
        </p:spPr>
        <p:txBody>
          <a:bodyPr tIns="12700"/>
          <a:lstStyle/>
          <a:p>
            <a:pPr marL="12700" eaLnBrk="1" hangingPunct="1">
              <a:spcBef>
                <a:spcPts val="100"/>
              </a:spcBef>
            </a:pPr>
            <a:r>
              <a:rPr lang="ru-RU" sz="3200" b="1" dirty="0">
                <a:solidFill>
                  <a:srgbClr val="C00000"/>
                </a:solidFill>
                <a:latin typeface="Arial" charset="0"/>
                <a:cs typeface="Arial" charset="0"/>
              </a:rPr>
              <a:t>Драйвер № 2 «Текущее состояние рынка труда»</a:t>
            </a:r>
          </a:p>
        </p:txBody>
      </p:sp>
      <p:sp>
        <p:nvSpPr>
          <p:cNvPr id="48131" name="object 3"/>
          <p:cNvSpPr txBox="1">
            <a:spLocks noChangeArrowheads="1"/>
          </p:cNvSpPr>
          <p:nvPr/>
        </p:nvSpPr>
        <p:spPr bwMode="auto">
          <a:xfrm>
            <a:off x="7162800" y="1600200"/>
            <a:ext cx="4495800" cy="370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700" rIns="0" bIns="0">
            <a:spAutoFit/>
          </a:bodyPr>
          <a:lstStyle/>
          <a:p>
            <a:pPr marL="252413" indent="-241300">
              <a:lnSpc>
                <a:spcPct val="150000"/>
              </a:lnSpc>
              <a:spcBef>
                <a:spcPts val="100"/>
              </a:spcBef>
              <a:buClr>
                <a:srgbClr val="D20000"/>
              </a:buClr>
              <a:buFont typeface="Wingdings" pitchFamily="2" charset="2"/>
              <a:buChar char=""/>
              <a:tabLst>
                <a:tab pos="254000" algn="l"/>
              </a:tabLst>
            </a:pPr>
            <a:endParaRPr lang="ru-RU" sz="2000" dirty="0"/>
          </a:p>
          <a:p>
            <a:pPr marL="252413" indent="-241300">
              <a:lnSpc>
                <a:spcPct val="150000"/>
              </a:lnSpc>
              <a:spcBef>
                <a:spcPts val="100"/>
              </a:spcBef>
              <a:buClr>
                <a:srgbClr val="D20000"/>
              </a:buClr>
              <a:buFont typeface="Wingdings" pitchFamily="2" charset="2"/>
              <a:buChar char=""/>
              <a:tabLst>
                <a:tab pos="254000" algn="l"/>
              </a:tabLst>
            </a:pPr>
            <a:r>
              <a:rPr lang="ru-RU" sz="2000" dirty="0"/>
              <a:t>Основное число вакансий сосредоточено  в крупных городах.</a:t>
            </a:r>
          </a:p>
          <a:p>
            <a:pPr marL="252413" indent="-241300">
              <a:lnSpc>
                <a:spcPct val="150000"/>
              </a:lnSpc>
              <a:spcBef>
                <a:spcPts val="100"/>
              </a:spcBef>
              <a:buClr>
                <a:srgbClr val="D20000"/>
              </a:buClr>
              <a:buFont typeface="Wingdings" pitchFamily="2" charset="2"/>
              <a:buChar char=""/>
              <a:tabLst>
                <a:tab pos="254000" algn="l"/>
              </a:tabLst>
            </a:pPr>
            <a:r>
              <a:rPr lang="ru-RU" sz="2000" dirty="0"/>
              <a:t>Высокотехнологические вакансии в явном меньшинстве.</a:t>
            </a:r>
          </a:p>
          <a:p>
            <a:pPr marL="252413" indent="-241300">
              <a:lnSpc>
                <a:spcPct val="150000"/>
              </a:lnSpc>
              <a:spcBef>
                <a:spcPts val="100"/>
              </a:spcBef>
              <a:buClr>
                <a:srgbClr val="D20000"/>
              </a:buClr>
              <a:buFont typeface="Wingdings" pitchFamily="2" charset="2"/>
              <a:buChar char=""/>
              <a:tabLst>
                <a:tab pos="254000" algn="l"/>
              </a:tabLst>
            </a:pPr>
            <a:r>
              <a:rPr lang="ru-RU" sz="2000" dirty="0"/>
              <a:t>Вакансии прикладного характера распределены более равномерно по стране.</a:t>
            </a:r>
          </a:p>
        </p:txBody>
      </p:sp>
      <p:graphicFrame>
        <p:nvGraphicFramePr>
          <p:cNvPr id="48133" name="Object 5"/>
          <p:cNvGraphicFramePr>
            <a:graphicFrameLocks noChangeAspect="1"/>
          </p:cNvGraphicFramePr>
          <p:nvPr/>
        </p:nvGraphicFramePr>
        <p:xfrm>
          <a:off x="228600" y="1766888"/>
          <a:ext cx="6858000" cy="4710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52" name="Диаграмма" r:id="rId3" imgW="11772945" imgH="8086805" progId="Excel.Chart.8">
                  <p:embed/>
                </p:oleObj>
              </mc:Choice>
              <mc:Fallback>
                <p:oleObj name="Диаграмма" r:id="rId3" imgW="11772945" imgH="8086805" progId="Excel.Chart.8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766888"/>
                        <a:ext cx="6858000" cy="4710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object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53388" y="0"/>
            <a:ext cx="413861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bject 3"/>
          <p:cNvSpPr txBox="1">
            <a:spLocks noGrp="1"/>
          </p:cNvSpPr>
          <p:nvPr>
            <p:ph type="title" idx="4294967295"/>
          </p:nvPr>
        </p:nvSpPr>
        <p:spPr>
          <a:xfrm>
            <a:off x="1828800" y="533400"/>
            <a:ext cx="8305800" cy="505267"/>
          </a:xfrm>
        </p:spPr>
        <p:txBody>
          <a:bodyPr tIns="12700" rtlCol="0"/>
          <a:lstStyle/>
          <a:p>
            <a:pPr marL="12700" eaLnBrk="1" fontAlgn="auto" hangingPunct="1">
              <a:spcBef>
                <a:spcPts val="100"/>
              </a:spcBef>
              <a:spcAft>
                <a:spcPts val="0"/>
              </a:spcAft>
              <a:defRPr/>
            </a:pPr>
            <a:r>
              <a:rPr lang="ru-RU" sz="3200" b="1" spc="-10" dirty="0">
                <a:solidFill>
                  <a:srgbClr val="C00000"/>
                </a:solidFill>
                <a:latin typeface="Arial"/>
                <a:cs typeface="Arial"/>
              </a:rPr>
              <a:t>Драйвер № 3 «Практические навыки»</a:t>
            </a:r>
            <a:endParaRPr sz="3200" b="1" dirty="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A65BAFF-0605-41E7-8DA4-70F305952A06}"/>
              </a:ext>
            </a:extLst>
          </p:cNvPr>
          <p:cNvSpPr txBox="1"/>
          <p:nvPr/>
        </p:nvSpPr>
        <p:spPr>
          <a:xfrm>
            <a:off x="762000" y="1528134"/>
            <a:ext cx="7391400" cy="42159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52413" indent="-241300">
              <a:lnSpc>
                <a:spcPct val="150000"/>
              </a:lnSpc>
              <a:spcBef>
                <a:spcPts val="100"/>
              </a:spcBef>
              <a:buClr>
                <a:srgbClr val="D20000"/>
              </a:buClr>
              <a:buFont typeface="Wingdings" pitchFamily="2" charset="2"/>
              <a:buChar char=""/>
              <a:tabLst>
                <a:tab pos="254000" algn="l"/>
              </a:tabLst>
            </a:pPr>
            <a:r>
              <a:rPr lang="ru-RU" sz="2000" dirty="0"/>
              <a:t>Процесс обучения должен закрепляться практическими навыками.</a:t>
            </a:r>
          </a:p>
          <a:p>
            <a:pPr marL="252413" indent="-241300">
              <a:lnSpc>
                <a:spcPct val="150000"/>
              </a:lnSpc>
              <a:spcBef>
                <a:spcPts val="100"/>
              </a:spcBef>
              <a:buClr>
                <a:srgbClr val="D20000"/>
              </a:buClr>
              <a:buFont typeface="Wingdings" pitchFamily="2" charset="2"/>
              <a:buChar char=""/>
              <a:tabLst>
                <a:tab pos="254000" algn="l"/>
              </a:tabLst>
            </a:pPr>
            <a:r>
              <a:rPr lang="ru-RU" sz="2000" dirty="0"/>
              <a:t>Проекты замещения импортных систем требуют большого количества квалифицированного персонала на начальной стадии миграции на отечественное программное обеспечение.</a:t>
            </a:r>
          </a:p>
          <a:p>
            <a:pPr marL="252413" indent="-241300">
              <a:lnSpc>
                <a:spcPct val="150000"/>
              </a:lnSpc>
              <a:spcBef>
                <a:spcPts val="100"/>
              </a:spcBef>
              <a:buClr>
                <a:srgbClr val="D20000"/>
              </a:buClr>
              <a:buFont typeface="Wingdings" pitchFamily="2" charset="2"/>
              <a:buChar char=""/>
              <a:tabLst>
                <a:tab pos="254000" algn="l"/>
              </a:tabLst>
            </a:pPr>
            <a:r>
              <a:rPr lang="ru-RU" sz="2000" dirty="0"/>
              <a:t>Организация практических работ в рамках специализации Аналитик </a:t>
            </a:r>
            <a:r>
              <a:rPr lang="en-US" sz="2000" dirty="0"/>
              <a:t>MDM/</a:t>
            </a:r>
            <a:r>
              <a:rPr lang="ru-RU" sz="2000" dirty="0"/>
              <a:t>НСИ может быть реализована на базе ВУЗа.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 idx="4294967295"/>
          </p:nvPr>
        </p:nvSpPr>
        <p:spPr>
          <a:xfrm>
            <a:off x="1371600" y="609600"/>
            <a:ext cx="9829800" cy="500063"/>
          </a:xfrm>
        </p:spPr>
        <p:txBody>
          <a:bodyPr tIns="12700"/>
          <a:lstStyle/>
          <a:p>
            <a:pPr marL="12700" eaLnBrk="1" hangingPunct="1">
              <a:spcBef>
                <a:spcPts val="100"/>
              </a:spcBef>
            </a:pPr>
            <a:r>
              <a:rPr lang="ru-RU" sz="3200" b="1" dirty="0">
                <a:solidFill>
                  <a:srgbClr val="C00000"/>
                </a:solidFill>
                <a:latin typeface="Arial" charset="0"/>
                <a:cs typeface="Arial" charset="0"/>
              </a:rPr>
              <a:t>Драйвер № 3 «Практические навыки»</a:t>
            </a:r>
          </a:p>
        </p:txBody>
      </p:sp>
      <p:sp>
        <p:nvSpPr>
          <p:cNvPr id="49155" name="object 3"/>
          <p:cNvSpPr txBox="1">
            <a:spLocks noChangeArrowheads="1"/>
          </p:cNvSpPr>
          <p:nvPr/>
        </p:nvSpPr>
        <p:spPr bwMode="auto">
          <a:xfrm>
            <a:off x="1066800" y="1264066"/>
            <a:ext cx="10439400" cy="879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700" rIns="0" bIns="0">
            <a:spAutoFit/>
          </a:bodyPr>
          <a:lstStyle/>
          <a:p>
            <a:pPr marL="252413" indent="-241300">
              <a:lnSpc>
                <a:spcPct val="150000"/>
              </a:lnSpc>
              <a:spcBef>
                <a:spcPts val="100"/>
              </a:spcBef>
              <a:buClr>
                <a:srgbClr val="D20000"/>
              </a:buClr>
              <a:buFont typeface="Wingdings" pitchFamily="2" charset="2"/>
              <a:buChar char=""/>
              <a:tabLst>
                <a:tab pos="254000" algn="l"/>
              </a:tabLst>
            </a:pPr>
            <a:r>
              <a:rPr lang="ru-RU" sz="2000" dirty="0"/>
              <a:t>Участие студентов в практических проектах миграции и нормализации данных решает основные проблемы бизнеса.</a:t>
            </a:r>
          </a:p>
        </p:txBody>
      </p:sp>
      <p:pic>
        <p:nvPicPr>
          <p:cNvPr id="4" name="Picture 5" descr="Сложности внедрения ">
            <a:extLst>
              <a:ext uri="{FF2B5EF4-FFF2-40B4-BE49-F238E27FC236}">
                <a16:creationId xmlns:a16="http://schemas.microsoft.com/office/drawing/2014/main" id="{D1FCC672-935F-4EE6-98C3-0241441291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6237" y="2133600"/>
            <a:ext cx="11439525" cy="3940175"/>
          </a:xfrm>
          <a:prstGeom prst="rect">
            <a:avLst/>
          </a:prstGeom>
          <a:solidFill>
            <a:srgbClr val="99CCFF">
              <a:alpha val="10001"/>
            </a:srgbClr>
          </a:solidFill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991B786-E40D-4A0A-AFC8-43F897E359C1}"/>
              </a:ext>
            </a:extLst>
          </p:cNvPr>
          <p:cNvSpPr txBox="1"/>
          <p:nvPr/>
        </p:nvSpPr>
        <p:spPr>
          <a:xfrm>
            <a:off x="914400" y="6073775"/>
            <a:ext cx="32013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/>
              <a:t>Источник: Исследование </a:t>
            </a:r>
            <a:r>
              <a:rPr lang="en-US" sz="1200" dirty="0"/>
              <a:t>VK Cloud</a:t>
            </a:r>
            <a:r>
              <a:rPr lang="ru-RU" sz="1200" dirty="0"/>
              <a:t>, 2022 г.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object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457200"/>
            <a:ext cx="9339263" cy="521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2168</TotalTime>
  <Words>578</Words>
  <Application>Microsoft Office PowerPoint</Application>
  <PresentationFormat>Широкоэкранный</PresentationFormat>
  <Paragraphs>73</Paragraphs>
  <Slides>16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Calibri</vt:lpstr>
      <vt:lpstr>Microsoft Sans Serif</vt:lpstr>
      <vt:lpstr>Wingdings</vt:lpstr>
      <vt:lpstr>Office Theme</vt:lpstr>
      <vt:lpstr>Диаграмма</vt:lpstr>
      <vt:lpstr>"1С:MDM Управление нормативно-справочной информацией" - от мастер данных к цифровой модели. Драйверы процесса обучения.</vt:lpstr>
      <vt:lpstr>Немного определений</vt:lpstr>
      <vt:lpstr>Немного определений, часть 2</vt:lpstr>
      <vt:lpstr>Драйвер № 1 «Импортозамещение. Доступ к технологиям»</vt:lpstr>
      <vt:lpstr>Драйвер № 2 «Текущее состояние рынка труда.»</vt:lpstr>
      <vt:lpstr>Драйвер № 2 «Текущее состояние рынка труда»</vt:lpstr>
      <vt:lpstr>Драйвер № 3 «Практические навыки»</vt:lpstr>
      <vt:lpstr>Драйвер № 3 «Практические навыки»</vt:lpstr>
      <vt:lpstr>Презентация PowerPoint</vt:lpstr>
      <vt:lpstr>Основные задачи управления мастер-данными</vt:lpstr>
      <vt:lpstr>Почему требуется специализированное решение</vt:lpstr>
      <vt:lpstr>Презентация PowerPoint</vt:lpstr>
      <vt:lpstr>УПРАВЛЕНИЕ  НСИ</vt:lpstr>
      <vt:lpstr>Преимущества применения 1С:MDM</vt:lpstr>
      <vt:lpstr>Вопросы?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 Учаев</dc:creator>
  <cp:keywords>1С, MDM, НСИ</cp:keywords>
  <cp:lastModifiedBy>Александр</cp:lastModifiedBy>
  <cp:revision>114</cp:revision>
  <dcterms:created xsi:type="dcterms:W3CDTF">2022-10-13T08:49:45Z</dcterms:created>
  <dcterms:modified xsi:type="dcterms:W3CDTF">2023-01-31T02:36:32Z</dcterms:modified>
  <cp:category>Учебные заведения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2022-09-06T00:00:00Z</vt:filetime>
  </property>
  <property fmtid="{D5CDD505-2E9C-101B-9397-08002B2CF9AE}" pid="3" name="Creator">
    <vt:lpwstr>Microsoft® PowerPoint® 2019</vt:lpwstr>
  </property>
  <property fmtid="{D5CDD505-2E9C-101B-9397-08002B2CF9AE}" pid="4" name="LastSaved">
    <vt:filetime>2022-10-13T00:00:00Z</vt:filetime>
  </property>
</Properties>
</file>